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9" r:id="rId9"/>
    <p:sldId id="270" r:id="rId10"/>
    <p:sldId id="271" r:id="rId11"/>
    <p:sldId id="262" r:id="rId12"/>
    <p:sldId id="263" r:id="rId13"/>
    <p:sldId id="272" r:id="rId14"/>
    <p:sldId id="273" r:id="rId15"/>
    <p:sldId id="274" r:id="rId16"/>
    <p:sldId id="275" r:id="rId17"/>
    <p:sldId id="276" r:id="rId18"/>
    <p:sldId id="264" r:id="rId19"/>
    <p:sldId id="265" r:id="rId20"/>
    <p:sldId id="266" r:id="rId21"/>
    <p:sldId id="281" r:id="rId22"/>
    <p:sldId id="267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60" d="100"/>
          <a:sy n="60" d="100"/>
        </p:scale>
        <p:origin x="-134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17FA3B-C404-4317-B0BC-953931111309}" type="datetimeFigureOut">
              <a:rPr lang="pl-PL" smtClean="0"/>
              <a:t>2014-11-13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2014-11-13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2014-11-13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2014-11-13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2014-11-13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2014-11-13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2014-11-13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2014-11-13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2014-11-13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2014-11-13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17FA3B-C404-4317-B0BC-953931111309}" type="datetimeFigureOut">
              <a:rPr lang="pl-PL" smtClean="0"/>
              <a:t>2014-11-13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D17FA3B-C404-4317-B0BC-953931111309}" type="datetimeFigureOut">
              <a:rPr lang="pl-PL" smtClean="0"/>
              <a:t>2014-11-13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5517232"/>
            <a:ext cx="8229600" cy="490059"/>
          </a:xfrm>
        </p:spPr>
        <p:txBody>
          <a:bodyPr>
            <a:normAutofit lnSpcReduction="10000"/>
          </a:bodyPr>
          <a:lstStyle/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</p:spPr>
        <p:txBody>
          <a:bodyPr>
            <a:normAutofit fontScale="90000"/>
          </a:bodyPr>
          <a:lstStyle/>
          <a:p>
            <a:r>
              <a:rPr lang="pl-PL" sz="5300" dirty="0" smtClean="0"/>
              <a:t>Postępowanie                      z </a:t>
            </a:r>
            <a:r>
              <a:rPr lang="pl-PL" sz="5300" dirty="0"/>
              <a:t>uczniami sprawiającymi kłopoty wychowawcze                        </a:t>
            </a:r>
            <a:r>
              <a:rPr lang="pl-PL" sz="5300" dirty="0" smtClean="0"/>
              <a:t>  </a:t>
            </a:r>
            <a:r>
              <a:rPr lang="pl-PL" dirty="0" smtClean="0"/>
              <a:t>(</a:t>
            </a:r>
            <a:r>
              <a:rPr lang="pl-PL" dirty="0"/>
              <a:t>wagary, </a:t>
            </a:r>
            <a:r>
              <a:rPr lang="pl-PL" dirty="0" smtClean="0"/>
              <a:t>                                  używanie 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wulgaryzmów</a:t>
            </a:r>
            <a:r>
              <a:rPr lang="pl-PL" dirty="0"/>
              <a:t>, </a:t>
            </a:r>
            <a:r>
              <a:rPr lang="pl-PL" dirty="0" smtClean="0"/>
              <a:t>                palenie </a:t>
            </a:r>
            <a:r>
              <a:rPr lang="pl-PL" dirty="0"/>
              <a:t>papierosów)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6055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ctr">
              <a:lnSpc>
                <a:spcPct val="150000"/>
              </a:lnSpc>
              <a:buNone/>
            </a:pPr>
            <a:r>
              <a:rPr lang="pl-PL" sz="4000" dirty="0"/>
              <a:t>Kopię referatu </a:t>
            </a:r>
            <a:r>
              <a:rPr lang="pl-PL" sz="4000" dirty="0" smtClean="0"/>
              <a:t>                            uczeń dostarcza                     do </a:t>
            </a:r>
            <a:r>
              <a:rPr lang="pl-PL" sz="4000" dirty="0"/>
              <a:t>przewodniczącego zespołu wychowawczego </a:t>
            </a:r>
            <a:r>
              <a:rPr lang="pl-PL" sz="4000" dirty="0" smtClean="0"/>
              <a:t>                             lub biblioteki.</a:t>
            </a:r>
            <a:endParaRPr lang="pl-PL" sz="4000" dirty="0"/>
          </a:p>
          <a:p>
            <a:pPr>
              <a:lnSpc>
                <a:spcPct val="150000"/>
              </a:lnSpc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433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45224"/>
            <a:ext cx="8229600" cy="680939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2514"/>
          </a:xfrm>
        </p:spPr>
        <p:txBody>
          <a:bodyPr/>
          <a:lstStyle/>
          <a:p>
            <a:r>
              <a:rPr lang="pl-PL" dirty="0"/>
              <a:t>UCZEŃ PALĄCY PAPIEROSY </a:t>
            </a:r>
            <a:r>
              <a:rPr lang="pl-PL" dirty="0" smtClean="0"/>
              <a:t>               ORAZ </a:t>
            </a:r>
            <a:r>
              <a:rPr lang="pl-PL" dirty="0"/>
              <a:t>E-PAPIEROSY </a:t>
            </a:r>
            <a:r>
              <a:rPr lang="pl-PL" dirty="0" smtClean="0"/>
              <a:t>                                  NA </a:t>
            </a:r>
            <a:r>
              <a:rPr lang="pl-PL" dirty="0"/>
              <a:t>TERENIE SZKOŁY </a:t>
            </a:r>
            <a:r>
              <a:rPr lang="pl-PL" dirty="0" smtClean="0"/>
              <a:t>                                 LUB </a:t>
            </a:r>
            <a:r>
              <a:rPr lang="pl-PL" dirty="0"/>
              <a:t>W JEJ BEZPOŚREDNIM OTOCZENIU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9165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3200" dirty="0"/>
              <a:t>W przypadku, gdy uczeń palił papierosy</a:t>
            </a:r>
            <a:r>
              <a:rPr lang="pl-PL" sz="3200" dirty="0" smtClean="0"/>
              <a:t>/ e-papierosy na </a:t>
            </a:r>
            <a:r>
              <a:rPr lang="pl-PL" sz="3200" dirty="0"/>
              <a:t>terenie </a:t>
            </a:r>
            <a:r>
              <a:rPr lang="pl-PL" sz="3200" dirty="0" smtClean="0"/>
              <a:t>szkoły lub </a:t>
            </a:r>
            <a:r>
              <a:rPr lang="pl-PL" sz="3200" dirty="0"/>
              <a:t>w jej bezpośrednim otoczeniu, nauczyciel/pracownik szkoły, </a:t>
            </a:r>
            <a:r>
              <a:rPr lang="pl-PL" sz="3200" dirty="0" smtClean="0"/>
              <a:t>                 który </a:t>
            </a:r>
            <a:r>
              <a:rPr lang="pl-PL" sz="3200" dirty="0"/>
              <a:t>to stwierdził </a:t>
            </a:r>
            <a:r>
              <a:rPr lang="pl-PL" sz="3200" dirty="0" smtClean="0"/>
              <a:t>                                                     </a:t>
            </a:r>
            <a:r>
              <a:rPr lang="pl-PL" sz="3200" u="sng" dirty="0" smtClean="0"/>
              <a:t>może</a:t>
            </a:r>
            <a:r>
              <a:rPr lang="pl-PL" sz="3200" dirty="0" smtClean="0"/>
              <a:t> </a:t>
            </a:r>
            <a:r>
              <a:rPr lang="pl-PL" sz="3200" dirty="0"/>
              <a:t>zobowiązać go do posprzątania miejsca tego samego dnia, </a:t>
            </a:r>
            <a:r>
              <a:rPr lang="pl-PL" sz="3200" dirty="0" smtClean="0"/>
              <a:t>                                 w </a:t>
            </a:r>
            <a:r>
              <a:rPr lang="pl-PL" sz="3200" dirty="0"/>
              <a:t>którym ów fakt nastąpił. </a:t>
            </a:r>
            <a:endParaRPr lang="pl-PL" sz="3200" dirty="0" smtClean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1690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3600" dirty="0"/>
              <a:t>Ponadto, </a:t>
            </a:r>
            <a:endParaRPr lang="pl-PL" sz="36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pl-PL" sz="3600" dirty="0" smtClean="0"/>
              <a:t>uczeń </a:t>
            </a:r>
            <a:r>
              <a:rPr lang="pl-PL" sz="3600" dirty="0"/>
              <a:t>zobowiązany jest </a:t>
            </a:r>
            <a:endParaRPr lang="pl-PL" sz="36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pl-PL" sz="3600" dirty="0" smtClean="0"/>
              <a:t>do </a:t>
            </a:r>
            <a:r>
              <a:rPr lang="pl-PL" sz="3600" dirty="0"/>
              <a:t>wskazania dowolnemu nauczycielowi/pracownikowi szkoły posprzątanego miejsca. 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55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4000" dirty="0"/>
              <a:t>Nauczyciel/pracownik szkoły potwierdza fakt podpisem                     na </a:t>
            </a:r>
            <a:r>
              <a:rPr lang="pl-PL" sz="4000" dirty="0" smtClean="0"/>
              <a:t>Karcie*, </a:t>
            </a:r>
            <a:r>
              <a:rPr lang="pl-PL" sz="4000" dirty="0"/>
              <a:t>którą uczeń pobiera </a:t>
            </a:r>
            <a:r>
              <a:rPr lang="pl-PL" sz="4000" dirty="0" smtClean="0"/>
              <a:t>   w </a:t>
            </a:r>
            <a:r>
              <a:rPr lang="pl-PL" sz="4000" dirty="0"/>
              <a:t>sekretariacie szkoły. </a:t>
            </a:r>
            <a:endParaRPr lang="pl-PL" sz="4000" dirty="0" smtClean="0"/>
          </a:p>
          <a:p>
            <a:pPr marL="0" indent="0" algn="ctr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b="1" dirty="0" smtClean="0"/>
              <a:t>* KARTA  WYKONANIA  PRAC  PORZĄDKOWYCH  NA  TERENIE  SZKOŁY</a:t>
            </a:r>
            <a:endParaRPr lang="pl-PL" sz="2400" b="1" dirty="0"/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350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3600" dirty="0"/>
              <a:t>Pobranie oraz oddanie Karty </a:t>
            </a:r>
            <a:r>
              <a:rPr lang="pl-PL" sz="3600" dirty="0" smtClean="0"/>
              <a:t>            przez </a:t>
            </a:r>
            <a:r>
              <a:rPr lang="pl-PL" sz="3600" dirty="0"/>
              <a:t>ucznia </a:t>
            </a:r>
            <a:endParaRPr lang="pl-PL" sz="36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pl-PL" sz="3600" dirty="0" smtClean="0"/>
              <a:t>odnotowane </a:t>
            </a:r>
            <a:r>
              <a:rPr lang="pl-PL" sz="3600" dirty="0"/>
              <a:t>zostaje </a:t>
            </a:r>
            <a:r>
              <a:rPr lang="pl-PL" sz="3600" dirty="0" smtClean="0"/>
              <a:t>     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3600" dirty="0" smtClean="0"/>
              <a:t>w </a:t>
            </a:r>
            <a:r>
              <a:rPr lang="pl-PL" sz="3600" dirty="0"/>
              <a:t>przeznaczonym do tego celu </a:t>
            </a:r>
            <a:r>
              <a:rPr lang="pl-PL" sz="3600" dirty="0" smtClean="0"/>
              <a:t>zeszycie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3600" dirty="0" smtClean="0"/>
              <a:t>w </a:t>
            </a:r>
            <a:r>
              <a:rPr lang="pl-PL" sz="3600" dirty="0"/>
              <a:t>sekretariacie szkoły.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0851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3600" dirty="0"/>
              <a:t>Zapisy w zeszycie weryfikuje nauczyciel/pracownik szkoły, </a:t>
            </a:r>
            <a:r>
              <a:rPr lang="pl-PL" sz="3600" dirty="0" smtClean="0"/>
              <a:t>            który </a:t>
            </a:r>
            <a:r>
              <a:rPr lang="pl-PL" sz="3600" dirty="0"/>
              <a:t>wyznaczył </a:t>
            </a:r>
            <a:r>
              <a:rPr lang="pl-PL" sz="3600" dirty="0" smtClean="0"/>
              <a:t>karę,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3600" dirty="0" smtClean="0"/>
              <a:t>a </a:t>
            </a:r>
            <a:r>
              <a:rPr lang="pl-PL" sz="3600" dirty="0"/>
              <a:t>także wychowawca ucznia </a:t>
            </a:r>
            <a:endParaRPr lang="pl-PL" sz="36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pl-PL" sz="3600" dirty="0" smtClean="0"/>
              <a:t>przy </a:t>
            </a:r>
            <a:r>
              <a:rPr lang="pl-PL" sz="3600" dirty="0"/>
              <a:t>wystawianiu oceny </a:t>
            </a:r>
            <a:r>
              <a:rPr lang="pl-PL" sz="3600" dirty="0" smtClean="0"/>
              <a:t>                          z </a:t>
            </a:r>
            <a:r>
              <a:rPr lang="pl-PL" sz="3600" dirty="0"/>
              <a:t>zachowania. 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172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200000"/>
              </a:lnSpc>
              <a:buNone/>
            </a:pPr>
            <a:r>
              <a:rPr lang="pl-PL" sz="3600" dirty="0"/>
              <a:t>Jeśli uczeń </a:t>
            </a:r>
            <a:r>
              <a:rPr lang="pl-PL" sz="3600" dirty="0" smtClean="0"/>
              <a:t>                                           nie </a:t>
            </a:r>
            <a:r>
              <a:rPr lang="pl-PL" sz="3600" dirty="0"/>
              <a:t>wykona zadania </a:t>
            </a:r>
            <a:r>
              <a:rPr lang="pl-PL" sz="3600" dirty="0" smtClean="0"/>
              <a:t>                        otrzymuje </a:t>
            </a:r>
            <a:r>
              <a:rPr lang="pl-PL" sz="3600" dirty="0"/>
              <a:t>20 punktów ujemnych.</a:t>
            </a:r>
            <a:endParaRPr lang="pl-PL" sz="3600" b="1" i="1" dirty="0"/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145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2800" dirty="0"/>
              <a:t>Jeśli uczeń korzysta z telefonu podczas </a:t>
            </a:r>
            <a:r>
              <a:rPr lang="pl-PL" sz="2800" dirty="0" smtClean="0"/>
              <a:t>lekcji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2800" dirty="0" smtClean="0"/>
              <a:t>bez </a:t>
            </a:r>
            <a:r>
              <a:rPr lang="pl-PL" sz="2800" dirty="0"/>
              <a:t>zgody </a:t>
            </a:r>
            <a:r>
              <a:rPr lang="pl-PL" sz="2800" dirty="0" smtClean="0"/>
              <a:t>nauczyciela,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2800" dirty="0" smtClean="0"/>
              <a:t>zostaje </a:t>
            </a:r>
            <a:r>
              <a:rPr lang="pl-PL" sz="2800" dirty="0"/>
              <a:t>ukarany </a:t>
            </a:r>
            <a:r>
              <a:rPr lang="pl-PL" sz="2800" dirty="0" smtClean="0"/>
              <a:t>zgodnie z </a:t>
            </a:r>
            <a:r>
              <a:rPr lang="pl-PL" sz="2800" dirty="0"/>
              <a:t>regulaminem </a:t>
            </a:r>
            <a:endParaRPr lang="pl-PL" sz="28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pl-PL" sz="2800" dirty="0" smtClean="0"/>
              <a:t>oraz </a:t>
            </a:r>
            <a:r>
              <a:rPr lang="pl-PL" sz="2800" dirty="0"/>
              <a:t>zobowiązany jest do </a:t>
            </a:r>
            <a:r>
              <a:rPr lang="pl-PL" sz="2800" dirty="0" smtClean="0"/>
              <a:t>wyłączenia </a:t>
            </a:r>
            <a:r>
              <a:rPr lang="pl-PL" sz="2800" dirty="0"/>
              <a:t>telefonu </a:t>
            </a:r>
            <a:endParaRPr lang="pl-PL" sz="28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pl-PL" sz="2800" dirty="0" smtClean="0"/>
              <a:t>i </a:t>
            </a:r>
            <a:r>
              <a:rPr lang="pl-PL" sz="2800" dirty="0"/>
              <a:t>położenia go </a:t>
            </a:r>
            <a:r>
              <a:rPr lang="pl-PL" sz="2800" dirty="0" smtClean="0"/>
              <a:t>w widocznym </a:t>
            </a:r>
            <a:r>
              <a:rPr lang="pl-PL" sz="2800" dirty="0"/>
              <a:t>miejscu.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800200"/>
          </a:xfrm>
        </p:spPr>
        <p:txBody>
          <a:bodyPr>
            <a:normAutofit fontScale="90000"/>
          </a:bodyPr>
          <a:lstStyle/>
          <a:p>
            <a:r>
              <a:rPr lang="pl-PL" dirty="0"/>
              <a:t>UCZEŃ KORZYSTAJĄCY </a:t>
            </a:r>
            <a:r>
              <a:rPr lang="pl-PL" dirty="0" smtClean="0"/>
              <a:t>                           Z </a:t>
            </a:r>
            <a:r>
              <a:rPr lang="pl-PL" dirty="0"/>
              <a:t>TELEFONU PODCZAS LEKCJI</a:t>
            </a:r>
            <a:br>
              <a:rPr lang="pl-PL" dirty="0"/>
            </a:b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404185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25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464496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2400" dirty="0"/>
              <a:t>Jeżeli sytuacja się powtórzy </a:t>
            </a:r>
            <a:endParaRPr lang="pl-PL" sz="24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pl-PL" sz="2400" dirty="0" smtClean="0"/>
              <a:t>nauczyciel </a:t>
            </a:r>
            <a:r>
              <a:rPr lang="pl-PL" sz="2400" dirty="0"/>
              <a:t>ma prawo odebrać uczniowi </a:t>
            </a:r>
            <a:r>
              <a:rPr lang="pl-PL" sz="2400" dirty="0" smtClean="0"/>
              <a:t>telefon                   i </a:t>
            </a:r>
            <a:r>
              <a:rPr lang="pl-PL" sz="2400" dirty="0"/>
              <a:t>zatrzymać </a:t>
            </a:r>
            <a:r>
              <a:rPr lang="pl-PL" sz="2400" dirty="0" smtClean="0"/>
              <a:t>go na </a:t>
            </a:r>
            <a:r>
              <a:rPr lang="pl-PL" sz="2400" dirty="0"/>
              <a:t>ustalony przez siebie czas </a:t>
            </a:r>
            <a:r>
              <a:rPr lang="pl-PL" sz="2400" dirty="0" smtClean="0"/>
              <a:t>                     w </a:t>
            </a:r>
            <a:r>
              <a:rPr lang="pl-PL" sz="2400" dirty="0"/>
              <a:t>danym dniu </a:t>
            </a:r>
            <a:r>
              <a:rPr lang="pl-PL" sz="2400" dirty="0" smtClean="0"/>
              <a:t> zajęć </a:t>
            </a:r>
            <a:r>
              <a:rPr lang="pl-PL" sz="2400" dirty="0"/>
              <a:t>szkolnych. </a:t>
            </a:r>
            <a:endParaRPr lang="pl-PL" sz="24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pl-PL" sz="2400" dirty="0" smtClean="0"/>
              <a:t>Uczeń </a:t>
            </a:r>
            <a:r>
              <a:rPr lang="pl-PL" sz="2400" dirty="0"/>
              <a:t>ma obowiązek odebrać telefon </a:t>
            </a:r>
            <a:r>
              <a:rPr lang="pl-PL" sz="2400" dirty="0" smtClean="0"/>
              <a:t>w </a:t>
            </a:r>
            <a:r>
              <a:rPr lang="pl-PL" sz="2400" dirty="0"/>
              <a:t>ustalonym terminie, ponieważ nauczyciel </a:t>
            </a:r>
            <a:r>
              <a:rPr lang="pl-PL" sz="2400" dirty="0" smtClean="0"/>
              <a:t>nie </a:t>
            </a:r>
            <a:r>
              <a:rPr lang="pl-PL" sz="2400" dirty="0"/>
              <a:t>ponosi odpowiedzialności </a:t>
            </a:r>
            <a:r>
              <a:rPr lang="pl-PL" sz="2400" dirty="0" smtClean="0"/>
              <a:t>za </a:t>
            </a:r>
            <a:r>
              <a:rPr lang="pl-PL" sz="2400" dirty="0"/>
              <a:t>nieodebrany telefon.</a:t>
            </a:r>
          </a:p>
          <a:p>
            <a:endParaRPr lang="pl-PL" sz="18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pl-PL" dirty="0"/>
              <a:t>UCZEŃ KORZYSTAJĄCY </a:t>
            </a:r>
            <a:r>
              <a:rPr lang="pl-PL" dirty="0" smtClean="0"/>
              <a:t>                          Z </a:t>
            </a:r>
            <a:r>
              <a:rPr lang="pl-PL" dirty="0"/>
              <a:t>TELEFONU PODCZAS LEKCJI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9828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dirty="0" smtClean="0"/>
              <a:t>Uczeń</a:t>
            </a:r>
            <a:r>
              <a:rPr lang="pl-PL" dirty="0"/>
              <a:t>, który opuścił </a:t>
            </a:r>
            <a:r>
              <a:rPr lang="pl-PL" b="1" dirty="0"/>
              <a:t>25 godzin</a:t>
            </a:r>
            <a:r>
              <a:rPr lang="pl-PL" dirty="0"/>
              <a:t> </a:t>
            </a:r>
            <a:r>
              <a:rPr lang="pl-PL" dirty="0" smtClean="0"/>
              <a:t>                                   w </a:t>
            </a:r>
            <a:r>
              <a:rPr lang="pl-PL" dirty="0"/>
              <a:t>semestrze </a:t>
            </a:r>
            <a:r>
              <a:rPr lang="pl-PL" dirty="0" smtClean="0"/>
              <a:t>                                                           bez </a:t>
            </a:r>
            <a:r>
              <a:rPr lang="pl-PL" dirty="0"/>
              <a:t>usprawiedliwienia, </a:t>
            </a:r>
            <a:r>
              <a:rPr lang="pl-PL" dirty="0" smtClean="0"/>
              <a:t>                                   otrzymuje </a:t>
            </a:r>
            <a:r>
              <a:rPr lang="pl-PL" dirty="0"/>
              <a:t>naganę wychowawcy klasy </a:t>
            </a:r>
            <a:r>
              <a:rPr lang="pl-PL" dirty="0" smtClean="0"/>
              <a:t>                   (</a:t>
            </a:r>
            <a:r>
              <a:rPr lang="pl-PL" dirty="0"/>
              <a:t>ustne upomnienie </a:t>
            </a:r>
            <a:r>
              <a:rPr lang="pl-PL" dirty="0" smtClean="0"/>
              <a:t>w </a:t>
            </a:r>
            <a:r>
              <a:rPr lang="pl-PL" dirty="0"/>
              <a:t>obecności klasy </a:t>
            </a:r>
            <a:r>
              <a:rPr lang="pl-PL" u="sng" dirty="0"/>
              <a:t>bez</a:t>
            </a:r>
            <a:r>
              <a:rPr lang="pl-PL" dirty="0"/>
              <a:t> wpisywania dodatkowych punktów ujemnych) </a:t>
            </a:r>
            <a:r>
              <a:rPr lang="pl-PL" dirty="0" smtClean="0"/>
              <a:t>    oraz </a:t>
            </a:r>
            <a:r>
              <a:rPr lang="pl-PL" dirty="0"/>
              <a:t>jest kierowany do pedagoga szkolnego </a:t>
            </a:r>
            <a:r>
              <a:rPr lang="pl-PL" dirty="0" smtClean="0"/>
              <a:t>                 na </a:t>
            </a:r>
            <a:r>
              <a:rPr lang="pl-PL" dirty="0"/>
              <a:t>rozmowę </a:t>
            </a:r>
            <a:r>
              <a:rPr lang="pl-PL" dirty="0" err="1"/>
              <a:t>profilaktyczno</a:t>
            </a:r>
            <a:r>
              <a:rPr lang="pl-PL" dirty="0"/>
              <a:t> – </a:t>
            </a:r>
            <a:r>
              <a:rPr lang="pl-PL" dirty="0" err="1"/>
              <a:t>dyscyplinujacą</a:t>
            </a:r>
            <a:r>
              <a:rPr lang="pl-PL" dirty="0"/>
              <a:t>. 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UCZEŃ WAGARUJĄCY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9931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3900" dirty="0" smtClean="0"/>
          </a:p>
          <a:p>
            <a:pPr marL="0" indent="0" algn="ctr">
              <a:buNone/>
            </a:pPr>
            <a:r>
              <a:rPr lang="pl-PL" sz="3900" u="sng" dirty="0" smtClean="0"/>
              <a:t>Wszystkie </a:t>
            </a:r>
            <a:r>
              <a:rPr lang="pl-PL" sz="3900" u="sng" dirty="0" smtClean="0"/>
              <a:t>kary </a:t>
            </a:r>
            <a:endParaRPr lang="pl-PL" sz="3900" u="sng" dirty="0" smtClean="0"/>
          </a:p>
          <a:p>
            <a:pPr marL="0" indent="0" algn="ctr">
              <a:buNone/>
            </a:pPr>
            <a:r>
              <a:rPr lang="pl-PL" sz="3900" u="sng" dirty="0" smtClean="0"/>
              <a:t>odnotowywane </a:t>
            </a:r>
            <a:r>
              <a:rPr lang="pl-PL" sz="3900" u="sng" dirty="0" smtClean="0"/>
              <a:t>są </a:t>
            </a:r>
            <a:endParaRPr lang="pl-PL" sz="3900" u="sng" dirty="0" smtClean="0"/>
          </a:p>
          <a:p>
            <a:pPr marL="0" indent="0" algn="ctr">
              <a:buNone/>
            </a:pPr>
            <a:r>
              <a:rPr lang="pl-PL" sz="3900" u="sng" dirty="0" smtClean="0"/>
              <a:t>przez </a:t>
            </a:r>
            <a:r>
              <a:rPr lang="pl-PL" sz="3900" u="sng" dirty="0" smtClean="0"/>
              <a:t>wychowawcę </a:t>
            </a:r>
            <a:endParaRPr lang="pl-PL" sz="3900" u="sng" dirty="0" smtClean="0"/>
          </a:p>
          <a:p>
            <a:pPr marL="0" indent="0" algn="ctr">
              <a:buNone/>
            </a:pPr>
            <a:r>
              <a:rPr lang="pl-PL" sz="3900" u="sng" dirty="0" smtClean="0"/>
              <a:t>w </a:t>
            </a:r>
            <a:r>
              <a:rPr lang="pl-PL" sz="3900" u="sng" dirty="0"/>
              <a:t>dzienniku wychowawcy </a:t>
            </a:r>
            <a:r>
              <a:rPr lang="pl-PL" sz="3900" u="sng" dirty="0" smtClean="0"/>
              <a:t>klasy.</a:t>
            </a:r>
          </a:p>
          <a:p>
            <a:pPr marL="0" indent="0" algn="ctr">
              <a:buNone/>
            </a:pPr>
            <a:r>
              <a:rPr lang="pl-PL" sz="3900" dirty="0" smtClean="0"/>
              <a:t> 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3780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l-PL" sz="3200" dirty="0"/>
              <a:t>Ponadto wychowawca informuje o nich </a:t>
            </a:r>
            <a:r>
              <a:rPr lang="pl-PL" sz="3200" u="sng" dirty="0"/>
              <a:t>rodziców ucznia </a:t>
            </a:r>
            <a:r>
              <a:rPr lang="pl-PL" sz="3200" dirty="0" smtClean="0"/>
              <a:t>podając </a:t>
            </a:r>
            <a:r>
              <a:rPr lang="pl-PL" sz="3200" dirty="0"/>
              <a:t>szczegółową informację na temat sposobu łamania regulaminu w zakresie wagarowania, palenia papierosów/e-papierosów na terenie szkoły lub w jej bezpośrednim otoczeniu oraz korzystania z telefonu podczas lekcji bez zgody nauczyciela.</a:t>
            </a:r>
          </a:p>
          <a:p>
            <a:endParaRPr lang="en-US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9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2800" dirty="0"/>
              <a:t>Za 100% obecności (rozumianych jako </a:t>
            </a:r>
            <a:r>
              <a:rPr lang="pl-PL" sz="2800" dirty="0" smtClean="0"/>
              <a:t>                 brak </a:t>
            </a:r>
            <a:r>
              <a:rPr lang="pl-PL" sz="2800" dirty="0"/>
              <a:t>nieobecności </a:t>
            </a:r>
            <a:r>
              <a:rPr lang="pl-PL" sz="2800" dirty="0" smtClean="0"/>
              <a:t>nieusprawiedliwionych</a:t>
            </a:r>
            <a:r>
              <a:rPr lang="pl-PL" sz="2800" dirty="0"/>
              <a:t>)                        na zajęciach w danym </a:t>
            </a:r>
            <a:r>
              <a:rPr lang="pl-PL" sz="2800" dirty="0" smtClean="0"/>
              <a:t>miesiącu, </a:t>
            </a:r>
            <a:r>
              <a:rPr lang="pl-PL" sz="2800" dirty="0"/>
              <a:t>uczniowi/uczennicy przysługuje możliwość jednorazowego </a:t>
            </a:r>
            <a:r>
              <a:rPr lang="pl-PL" sz="2800" dirty="0" smtClean="0"/>
              <a:t>(na </a:t>
            </a:r>
            <a:r>
              <a:rPr lang="pl-PL" sz="2800" dirty="0"/>
              <a:t>jednej lekcji) </a:t>
            </a:r>
            <a:r>
              <a:rPr lang="pl-PL" sz="2800" dirty="0" err="1"/>
              <a:t>tzw</a:t>
            </a:r>
            <a:r>
              <a:rPr lang="pl-PL" sz="2800" dirty="0"/>
              <a:t> ‘nieprzygotowania’ do wykorzystania </a:t>
            </a:r>
            <a:r>
              <a:rPr lang="pl-PL" sz="2800" dirty="0" smtClean="0"/>
              <a:t>               w </a:t>
            </a:r>
            <a:r>
              <a:rPr lang="pl-PL" sz="2800" dirty="0"/>
              <a:t>kolejnym </a:t>
            </a:r>
            <a:r>
              <a:rPr lang="pl-PL" sz="2800" dirty="0" smtClean="0"/>
              <a:t>miesiącu.</a:t>
            </a:r>
            <a:endParaRPr lang="pl-PL" sz="28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u="sng" dirty="0"/>
              <a:t>NAGRODY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5630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8">
                                          <p:stCondLst>
                                            <p:cond delay="64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4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8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4" decel="50000">
                                          <p:stCondLst>
                                            <p:cond delay="134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8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4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8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4" decel="50000">
                                          <p:stCondLst>
                                            <p:cond delay="183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lnSpc>
                <a:spcPct val="150000"/>
              </a:lnSpc>
              <a:buNone/>
            </a:pPr>
            <a:r>
              <a:rPr lang="pl-PL" sz="3600" dirty="0" smtClean="0"/>
              <a:t>Bonus </a:t>
            </a:r>
            <a:r>
              <a:rPr lang="pl-PL" sz="3600" dirty="0"/>
              <a:t>ma postać kuponu wystawianego </a:t>
            </a:r>
            <a:r>
              <a:rPr lang="pl-PL" sz="3600" dirty="0" smtClean="0"/>
              <a:t>                                  przez                                     wychowawcę </a:t>
            </a:r>
            <a:r>
              <a:rPr lang="pl-PL" sz="3600" dirty="0"/>
              <a:t>klasy.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1027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lnSpc>
                <a:spcPct val="150000"/>
              </a:lnSpc>
              <a:buNone/>
            </a:pPr>
            <a:r>
              <a:rPr lang="pl-PL" sz="3600" dirty="0"/>
              <a:t>Uczeń ma prawo </a:t>
            </a:r>
            <a:r>
              <a:rPr lang="pl-PL" sz="3600" dirty="0" smtClean="0"/>
              <a:t>                            wykorzystać </a:t>
            </a:r>
            <a:r>
              <a:rPr lang="pl-PL" sz="3600" dirty="0"/>
              <a:t>kupon </a:t>
            </a:r>
            <a:r>
              <a:rPr lang="pl-PL" sz="3600" dirty="0" smtClean="0"/>
              <a:t>                     okazując </a:t>
            </a:r>
            <a:r>
              <a:rPr lang="pl-PL" sz="3600" dirty="0"/>
              <a:t>go nauczycielowi </a:t>
            </a:r>
            <a:r>
              <a:rPr lang="pl-PL" sz="3600" dirty="0" smtClean="0"/>
              <a:t>               przed </a:t>
            </a:r>
            <a:r>
              <a:rPr lang="pl-PL" sz="3600" dirty="0"/>
              <a:t>daną lekcją.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065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lnSpc>
                <a:spcPct val="150000"/>
              </a:lnSpc>
              <a:buNone/>
            </a:pPr>
            <a:r>
              <a:rPr lang="pl-PL" sz="3600" dirty="0"/>
              <a:t>Bonus </a:t>
            </a:r>
            <a:endParaRPr lang="pl-PL" sz="3600" dirty="0" smtClean="0"/>
          </a:p>
          <a:p>
            <a:pPr marL="109728" indent="0" algn="ctr">
              <a:lnSpc>
                <a:spcPct val="150000"/>
              </a:lnSpc>
              <a:buNone/>
            </a:pPr>
            <a:r>
              <a:rPr lang="pl-PL" sz="3600" dirty="0" smtClean="0"/>
              <a:t>nie </a:t>
            </a:r>
            <a:r>
              <a:rPr lang="pl-PL" sz="3600" dirty="0"/>
              <a:t>dotyczy </a:t>
            </a:r>
            <a:endParaRPr lang="pl-PL" sz="3600" dirty="0" smtClean="0"/>
          </a:p>
          <a:p>
            <a:pPr marL="109728" indent="0" algn="ctr">
              <a:lnSpc>
                <a:spcPct val="150000"/>
              </a:lnSpc>
              <a:buNone/>
            </a:pPr>
            <a:r>
              <a:rPr lang="pl-PL" sz="3600" dirty="0" smtClean="0"/>
              <a:t>zaplanowanych </a:t>
            </a:r>
            <a:r>
              <a:rPr lang="pl-PL" sz="3600" dirty="0"/>
              <a:t>sprawdzianów.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862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sz="6600" smtClean="0">
              <a:latin typeface="Jokerman" panose="04090605060D06020702" pitchFamily="82" charset="0"/>
            </a:endParaRPr>
          </a:p>
          <a:p>
            <a:pPr marL="109728" indent="0" algn="ctr">
              <a:buNone/>
            </a:pPr>
            <a:r>
              <a:rPr lang="pl-PL" sz="6600" smtClean="0">
                <a:latin typeface="Jokerman" panose="04090605060D06020702" pitchFamily="82" charset="0"/>
              </a:rPr>
              <a:t>THE  </a:t>
            </a:r>
            <a:r>
              <a:rPr lang="pl-PL" sz="6600" dirty="0" smtClean="0">
                <a:latin typeface="Jokerman" panose="04090605060D06020702" pitchFamily="82" charset="0"/>
              </a:rPr>
              <a:t>END</a:t>
            </a:r>
            <a:endParaRPr lang="pl-PL" sz="6600" dirty="0">
              <a:latin typeface="Jokerman" panose="04090605060D06020702" pitchFamily="82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945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2800" dirty="0"/>
              <a:t>Uczeń, który opuścił </a:t>
            </a:r>
            <a:r>
              <a:rPr lang="pl-PL" sz="2800" b="1" dirty="0"/>
              <a:t>50 godzin</a:t>
            </a:r>
            <a:r>
              <a:rPr lang="pl-PL" sz="2800" dirty="0"/>
              <a:t> </a:t>
            </a:r>
            <a:r>
              <a:rPr lang="pl-PL" sz="2800" dirty="0" smtClean="0"/>
              <a:t>                              w semestrze                                                        </a:t>
            </a:r>
            <a:r>
              <a:rPr lang="pl-PL" sz="2800" dirty="0"/>
              <a:t>bez usprawiedliwienia </a:t>
            </a:r>
            <a:r>
              <a:rPr lang="pl-PL" sz="2800" dirty="0" smtClean="0"/>
              <a:t>                                 otrzymuje </a:t>
            </a:r>
            <a:r>
              <a:rPr lang="pl-PL" sz="2800" dirty="0"/>
              <a:t>naganę dyrektora szkoły </a:t>
            </a:r>
            <a:r>
              <a:rPr lang="pl-PL" sz="2800" dirty="0" smtClean="0"/>
              <a:t>                        </a:t>
            </a:r>
            <a:r>
              <a:rPr lang="pl-PL" sz="2800" u="sng" dirty="0" smtClean="0"/>
              <a:t>w </a:t>
            </a:r>
            <a:r>
              <a:rPr lang="pl-PL" sz="2800" u="sng" dirty="0"/>
              <a:t>obecności rodziców                    </a:t>
            </a:r>
            <a:r>
              <a:rPr lang="pl-PL" sz="2800" u="sng" dirty="0" smtClean="0"/>
              <a:t>                   </a:t>
            </a:r>
            <a:r>
              <a:rPr lang="pl-PL" sz="2800" dirty="0" smtClean="0"/>
              <a:t>(</a:t>
            </a:r>
            <a:r>
              <a:rPr lang="pl-PL" sz="2800" dirty="0"/>
              <a:t>ustne upomnienie </a:t>
            </a:r>
            <a:r>
              <a:rPr lang="pl-PL" sz="2800" u="sng" dirty="0"/>
              <a:t>bez</a:t>
            </a:r>
            <a:r>
              <a:rPr lang="pl-PL" sz="2800" dirty="0"/>
              <a:t> wpisywania dodatkowych punktów ujemnych).</a:t>
            </a:r>
          </a:p>
          <a:p>
            <a:pPr algn="just"/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UCZEŃ WAGARUJĄCY</a:t>
            </a:r>
          </a:p>
        </p:txBody>
      </p:sp>
    </p:spTree>
    <p:extLst>
      <p:ext uri="{BB962C8B-B14F-4D97-AF65-F5344CB8AC3E}">
        <p14:creationId xmlns:p14="http://schemas.microsoft.com/office/powerpoint/2010/main" val="285942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2800" dirty="0"/>
              <a:t>Uczeń, który opuścił więcej niż </a:t>
            </a:r>
            <a:r>
              <a:rPr lang="pl-PL" sz="2800" b="1" dirty="0"/>
              <a:t>50 godzin</a:t>
            </a:r>
            <a:r>
              <a:rPr lang="pl-PL" sz="2800" dirty="0"/>
              <a:t> </a:t>
            </a:r>
            <a:r>
              <a:rPr lang="pl-PL" sz="2800" dirty="0" smtClean="0"/>
              <a:t>                         w </a:t>
            </a:r>
            <a:r>
              <a:rPr lang="pl-PL" sz="2800" dirty="0"/>
              <a:t>semestrze </a:t>
            </a:r>
            <a:r>
              <a:rPr lang="pl-PL" sz="2800" dirty="0" smtClean="0"/>
              <a:t>                                                       bez </a:t>
            </a:r>
            <a:r>
              <a:rPr lang="pl-PL" sz="2800" dirty="0"/>
              <a:t>usprawiedliwienia, </a:t>
            </a:r>
            <a:r>
              <a:rPr lang="pl-PL" sz="2800" dirty="0" smtClean="0"/>
              <a:t>                                         bez </a:t>
            </a:r>
            <a:r>
              <a:rPr lang="pl-PL" sz="2800" dirty="0"/>
              <a:t>względu na uzyskiwane wyniki nauczania </a:t>
            </a:r>
            <a:r>
              <a:rPr lang="pl-PL" sz="2800" dirty="0" smtClean="0"/>
              <a:t>oraz </a:t>
            </a:r>
            <a:r>
              <a:rPr lang="pl-PL" sz="2800" dirty="0"/>
              <a:t>aktywność społeczną, </a:t>
            </a:r>
            <a:r>
              <a:rPr lang="pl-PL" sz="2800" dirty="0" smtClean="0"/>
              <a:t>                            otrzymuje </a:t>
            </a:r>
            <a:r>
              <a:rPr lang="pl-PL" sz="2800" u="sng" dirty="0"/>
              <a:t>ocenę naganną</a:t>
            </a:r>
            <a:r>
              <a:rPr lang="pl-PL" sz="2800" dirty="0"/>
              <a:t> </a:t>
            </a:r>
            <a:r>
              <a:rPr lang="pl-PL" sz="2800" dirty="0" smtClean="0"/>
              <a:t>z </a:t>
            </a:r>
            <a:r>
              <a:rPr lang="pl-PL" sz="2800" dirty="0"/>
              <a:t>zachowania.</a:t>
            </a:r>
          </a:p>
          <a:p>
            <a:pPr algn="just"/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UCZEŃ WAGARUJĄCY</a:t>
            </a:r>
          </a:p>
        </p:txBody>
      </p:sp>
    </p:spTree>
    <p:extLst>
      <p:ext uri="{BB962C8B-B14F-4D97-AF65-F5344CB8AC3E}">
        <p14:creationId xmlns:p14="http://schemas.microsoft.com/office/powerpoint/2010/main" val="1810579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dirty="0"/>
              <a:t>Uczeń, który opuścił </a:t>
            </a:r>
            <a:r>
              <a:rPr lang="pl-PL" b="1" dirty="0"/>
              <a:t>100 </a:t>
            </a:r>
            <a:r>
              <a:rPr lang="pl-PL" dirty="0" smtClean="0"/>
              <a:t>(i więcej) </a:t>
            </a:r>
            <a:r>
              <a:rPr lang="pl-PL" b="1" dirty="0" smtClean="0"/>
              <a:t>godzin</a:t>
            </a:r>
            <a:r>
              <a:rPr lang="pl-PL" dirty="0" smtClean="0"/>
              <a:t>                    w </a:t>
            </a:r>
            <a:r>
              <a:rPr lang="pl-PL" dirty="0"/>
              <a:t>semestrze bez usprawiedliwienia </a:t>
            </a:r>
            <a:r>
              <a:rPr lang="pl-PL" dirty="0" smtClean="0"/>
              <a:t>                    może </a:t>
            </a:r>
            <a:r>
              <a:rPr lang="pl-PL" dirty="0"/>
              <a:t>zostać skreślony z listy uczniów, </a:t>
            </a:r>
            <a:r>
              <a:rPr lang="pl-PL" dirty="0" smtClean="0"/>
              <a:t>                                 z </a:t>
            </a:r>
            <a:r>
              <a:rPr lang="pl-PL" dirty="0"/>
              <a:t>zawieszeniem wykonania kary w przypadku uzyskania poręczenia ze strony wychowawcy, samorządu klasowego, nauczyciela szkoły lub dyrektora szkoły</a:t>
            </a:r>
            <a:r>
              <a:rPr lang="pl-PL" dirty="0" smtClean="0"/>
              <a:t>. 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UCZEŃ WAGARUJĄCY</a:t>
            </a:r>
          </a:p>
        </p:txBody>
      </p:sp>
    </p:spTree>
    <p:extLst>
      <p:ext uri="{BB962C8B-B14F-4D97-AF65-F5344CB8AC3E}">
        <p14:creationId xmlns:p14="http://schemas.microsoft.com/office/powerpoint/2010/main" val="324904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lnSpc>
                <a:spcPct val="150000"/>
              </a:lnSpc>
              <a:buNone/>
            </a:pPr>
            <a:r>
              <a:rPr lang="pl-PL" sz="3600" dirty="0"/>
              <a:t>Kara zostaje przywrócona                  w przypadku </a:t>
            </a:r>
            <a:endParaRPr lang="pl-PL" sz="3600" dirty="0" smtClean="0"/>
          </a:p>
          <a:p>
            <a:pPr marL="109728" indent="0" algn="ctr">
              <a:lnSpc>
                <a:spcPct val="150000"/>
              </a:lnSpc>
              <a:buNone/>
            </a:pPr>
            <a:r>
              <a:rPr lang="pl-PL" sz="3600" dirty="0" smtClean="0"/>
              <a:t>dalszego </a:t>
            </a:r>
            <a:r>
              <a:rPr lang="pl-PL" sz="3600" dirty="0"/>
              <a:t>opuszczania </a:t>
            </a:r>
            <a:endParaRPr lang="pl-PL" sz="3600" dirty="0" smtClean="0"/>
          </a:p>
          <a:p>
            <a:pPr marL="109728" indent="0" algn="ctr">
              <a:lnSpc>
                <a:spcPct val="150000"/>
              </a:lnSpc>
              <a:buNone/>
            </a:pPr>
            <a:r>
              <a:rPr lang="pl-PL" sz="3600" dirty="0" smtClean="0"/>
              <a:t>zajęć </a:t>
            </a:r>
            <a:r>
              <a:rPr lang="pl-PL" sz="3600" dirty="0"/>
              <a:t>lekcyjnych </a:t>
            </a:r>
            <a:endParaRPr lang="pl-PL" sz="3600" dirty="0" smtClean="0"/>
          </a:p>
          <a:p>
            <a:pPr marL="109728" indent="0" algn="ctr">
              <a:lnSpc>
                <a:spcPct val="150000"/>
              </a:lnSpc>
              <a:buNone/>
            </a:pPr>
            <a:r>
              <a:rPr lang="pl-PL" sz="3600" dirty="0" smtClean="0"/>
              <a:t>bez </a:t>
            </a:r>
            <a:r>
              <a:rPr lang="pl-PL" sz="3600" dirty="0"/>
              <a:t>usprawiedliwienia.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468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3200" dirty="0"/>
              <a:t>Uczeń, który</a:t>
            </a:r>
            <a:r>
              <a:rPr lang="pl-PL" sz="3200" b="1" i="1" dirty="0"/>
              <a:t> </a:t>
            </a:r>
            <a:r>
              <a:rPr lang="pl-PL" sz="3200" dirty="0"/>
              <a:t>używa słów wulgarnych zobowiązany </a:t>
            </a:r>
            <a:r>
              <a:rPr lang="pl-PL" sz="3200" dirty="0" smtClean="0"/>
              <a:t>jest do </a:t>
            </a:r>
            <a:r>
              <a:rPr lang="pl-PL" sz="3200" dirty="0"/>
              <a:t>przygotowania </a:t>
            </a:r>
            <a:r>
              <a:rPr lang="pl-PL" sz="3200" u="sng" dirty="0"/>
              <a:t>referatu na temat kultury </a:t>
            </a:r>
            <a:r>
              <a:rPr lang="pl-PL" sz="3200" u="sng" dirty="0" smtClean="0"/>
              <a:t>słowa</a:t>
            </a:r>
            <a:r>
              <a:rPr lang="pl-PL" sz="3200" dirty="0" smtClean="0"/>
              <a:t>                 oraz </a:t>
            </a:r>
            <a:r>
              <a:rPr lang="pl-PL" sz="3200" dirty="0"/>
              <a:t>wygłoszenia go na godzinie </a:t>
            </a:r>
            <a:r>
              <a:rPr lang="pl-PL" sz="3200" dirty="0" smtClean="0"/>
              <a:t>wychowawczej w </a:t>
            </a:r>
            <a:r>
              <a:rPr lang="pl-PL" sz="3200" dirty="0"/>
              <a:t>klasie, </a:t>
            </a:r>
            <a:r>
              <a:rPr lang="pl-PL" sz="3200" dirty="0" smtClean="0"/>
              <a:t>                            której </a:t>
            </a:r>
            <a:r>
              <a:rPr lang="pl-PL" sz="3200" dirty="0"/>
              <a:t>jest uczniem. </a:t>
            </a:r>
            <a:endParaRPr lang="pl-PL" sz="3200" dirty="0" smtClean="0"/>
          </a:p>
          <a:p>
            <a:pPr marL="0" indent="0" algn="ctr">
              <a:buNone/>
            </a:pPr>
            <a:endParaRPr lang="pl-PL" b="1" i="1" dirty="0"/>
          </a:p>
          <a:p>
            <a:pPr algn="just"/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pl-PL" dirty="0"/>
              <a:t>UCZEŃ UŻYWAJĄCY SŁÓW </a:t>
            </a:r>
            <a:r>
              <a:rPr lang="pl-PL" dirty="0" smtClean="0"/>
              <a:t>WULGARNYCH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283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4400" dirty="0"/>
              <a:t>Dokładny termin lekcji, </a:t>
            </a:r>
            <a:r>
              <a:rPr lang="pl-PL" sz="4400" dirty="0" smtClean="0"/>
              <a:t>               na </a:t>
            </a:r>
            <a:r>
              <a:rPr lang="pl-PL" sz="4400" dirty="0"/>
              <a:t>której referat ma być </a:t>
            </a:r>
            <a:r>
              <a:rPr lang="pl-PL" sz="4400" dirty="0" smtClean="0"/>
              <a:t>wygłoszony,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4400" dirty="0" smtClean="0"/>
              <a:t>ustala </a:t>
            </a:r>
            <a:r>
              <a:rPr lang="pl-PL" sz="4400" dirty="0"/>
              <a:t>wychowawca klasy.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7506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 algn="ctr">
              <a:lnSpc>
                <a:spcPct val="150000"/>
              </a:lnSpc>
              <a:buNone/>
            </a:pPr>
            <a:r>
              <a:rPr lang="pl-PL" sz="3600" dirty="0"/>
              <a:t>Uczeń powinien wykonać zadanie </a:t>
            </a:r>
            <a:r>
              <a:rPr lang="pl-PL" sz="3600" dirty="0" smtClean="0"/>
              <a:t>     na </a:t>
            </a:r>
            <a:r>
              <a:rPr lang="pl-PL" sz="3600" dirty="0"/>
              <a:t>najbliższej </a:t>
            </a:r>
            <a:endParaRPr lang="pl-PL" sz="3600" dirty="0" smtClean="0"/>
          </a:p>
          <a:p>
            <a:pPr marL="109728" indent="0" algn="ctr">
              <a:lnSpc>
                <a:spcPct val="150000"/>
              </a:lnSpc>
              <a:buNone/>
            </a:pPr>
            <a:r>
              <a:rPr lang="pl-PL" sz="3600" dirty="0" smtClean="0"/>
              <a:t>(</a:t>
            </a:r>
            <a:r>
              <a:rPr lang="pl-PL" sz="3600" dirty="0"/>
              <a:t>wyznaczonej przez wychowawcę) lekcji, </a:t>
            </a:r>
            <a:r>
              <a:rPr lang="pl-PL" sz="3600" dirty="0" smtClean="0"/>
              <a:t> </a:t>
            </a:r>
          </a:p>
          <a:p>
            <a:pPr marL="109728" indent="0" algn="ctr">
              <a:lnSpc>
                <a:spcPct val="150000"/>
              </a:lnSpc>
              <a:buNone/>
            </a:pPr>
            <a:r>
              <a:rPr lang="pl-PL" sz="3600" dirty="0" smtClean="0"/>
              <a:t>w </a:t>
            </a:r>
            <a:r>
              <a:rPr lang="pl-PL" sz="3600" dirty="0"/>
              <a:t>przeciwnym wypadku otrzymuje </a:t>
            </a:r>
            <a:r>
              <a:rPr lang="pl-PL" sz="3600" dirty="0" smtClean="0"/>
              <a:t>   20 </a:t>
            </a:r>
            <a:r>
              <a:rPr lang="pl-PL" sz="3600" dirty="0"/>
              <a:t>punktów ujemnych.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094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306</TotalTime>
  <Words>588</Words>
  <Application>Microsoft Office PowerPoint</Application>
  <PresentationFormat>Pokaz na ekranie (4:3)</PresentationFormat>
  <Paragraphs>63</Paragraphs>
  <Slides>26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27" baseType="lpstr">
      <vt:lpstr>Hol</vt:lpstr>
      <vt:lpstr>Postępowanie                      z uczniami sprawiającymi kłopoty wychowawcze                          (wagary,                                   używanie wulgaryzmów,                 palenie papierosów) </vt:lpstr>
      <vt:lpstr>UCZEŃ WAGARUJĄCY </vt:lpstr>
      <vt:lpstr>UCZEŃ WAGARUJĄCY</vt:lpstr>
      <vt:lpstr>UCZEŃ WAGARUJĄCY</vt:lpstr>
      <vt:lpstr>UCZEŃ WAGARUJĄCY</vt:lpstr>
      <vt:lpstr>Prezentacja programu PowerPoint</vt:lpstr>
      <vt:lpstr>UCZEŃ UŻYWAJĄCY SŁÓW WULGARNYCH </vt:lpstr>
      <vt:lpstr>Prezentacja programu PowerPoint</vt:lpstr>
      <vt:lpstr>Prezentacja programu PowerPoint</vt:lpstr>
      <vt:lpstr>Prezentacja programu PowerPoint</vt:lpstr>
      <vt:lpstr>UCZEŃ PALĄCY PAPIEROSY                ORAZ E-PAPIEROSY                                   NA TERENIE SZKOŁY                                  LUB W JEJ BEZPOŚREDNIM OTOCZENIU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UCZEŃ KORZYSTAJĄCY                            Z TELEFONU PODCZAS LEKCJI </vt:lpstr>
      <vt:lpstr>UCZEŃ KORZYSTAJĄCY                           Z TELEFONU PODCZAS LEKCJI </vt:lpstr>
      <vt:lpstr>Prezentacja programu PowerPoint</vt:lpstr>
      <vt:lpstr>Prezentacja programu PowerPoint</vt:lpstr>
      <vt:lpstr>NAGRODY 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Postępowanie z uczniami sprawiającymi kłopoty wychowawcze                          (wagary, używanie wulgaryzmów, palenie papierosów) </dc:title>
  <dc:creator>Anna Kaczmarek</dc:creator>
  <cp:lastModifiedBy>admin</cp:lastModifiedBy>
  <cp:revision>27</cp:revision>
  <dcterms:created xsi:type="dcterms:W3CDTF">2014-08-29T04:06:34Z</dcterms:created>
  <dcterms:modified xsi:type="dcterms:W3CDTF">2014-11-13T12:16:58Z</dcterms:modified>
</cp:coreProperties>
</file>